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72" r:id="rId3"/>
    <p:sldId id="280" r:id="rId4"/>
    <p:sldId id="275" r:id="rId5"/>
    <p:sldId id="276" r:id="rId6"/>
    <p:sldId id="278" r:id="rId7"/>
    <p:sldId id="281" r:id="rId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A96"/>
    <a:srgbClr val="F5E2EB"/>
    <a:srgbClr val="FDECEB"/>
    <a:srgbClr val="74274F"/>
    <a:srgbClr val="FFFFFF"/>
    <a:srgbClr val="F6B088"/>
    <a:srgbClr val="CB18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4694"/>
  </p:normalViewPr>
  <p:slideViewPr>
    <p:cSldViewPr snapToGrid="0">
      <p:cViewPr varScale="1">
        <p:scale>
          <a:sx n="97" d="100"/>
          <a:sy n="97" d="100"/>
        </p:scale>
        <p:origin x="108" y="6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22823-4D8E-2A43-904B-C459C4FB8FA7}" type="datetimeFigureOut">
              <a:rPr lang="sv-SE" smtClean="0"/>
              <a:t>2025-01-22</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2D8D6-6F92-2B4B-8AB3-EF6DBE4A6D49}" type="slidenum">
              <a:rPr lang="sv-SE" smtClean="0"/>
              <a:t>‹#›</a:t>
            </a:fld>
            <a:endParaRPr lang="sv-SE"/>
          </a:p>
        </p:txBody>
      </p:sp>
    </p:spTree>
    <p:extLst>
      <p:ext uri="{BB962C8B-B14F-4D97-AF65-F5344CB8AC3E}">
        <p14:creationId xmlns:p14="http://schemas.microsoft.com/office/powerpoint/2010/main" val="44920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742D8D6-6F92-2B4B-8AB3-EF6DBE4A6D49}" type="slidenum">
              <a:rPr lang="sv-SE" smtClean="0"/>
              <a:t>6</a:t>
            </a:fld>
            <a:endParaRPr lang="sv-SE"/>
          </a:p>
        </p:txBody>
      </p:sp>
    </p:spTree>
    <p:extLst>
      <p:ext uri="{BB962C8B-B14F-4D97-AF65-F5344CB8AC3E}">
        <p14:creationId xmlns:p14="http://schemas.microsoft.com/office/powerpoint/2010/main" val="223286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bg>
      <p:bgPr>
        <a:solidFill>
          <a:srgbClr val="C76A9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35968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passad layout">
    <p:bg>
      <p:bgPr>
        <a:solidFill>
          <a:srgbClr val="C76A96"/>
        </a:solidFill>
        <a:effectLst/>
      </p:bgPr>
    </p:bg>
    <p:spTree>
      <p:nvGrpSpPr>
        <p:cNvPr id="1" name=""/>
        <p:cNvGrpSpPr/>
        <p:nvPr/>
      </p:nvGrpSpPr>
      <p:grpSpPr>
        <a:xfrm>
          <a:off x="0" y="0"/>
          <a:ext cx="0" cy="0"/>
          <a:chOff x="0" y="0"/>
          <a:chExt cx="0" cy="0"/>
        </a:xfrm>
      </p:grpSpPr>
      <p:sp>
        <p:nvSpPr>
          <p:cNvPr id="3" name="Ellips 2">
            <a:extLst>
              <a:ext uri="{FF2B5EF4-FFF2-40B4-BE49-F238E27FC236}">
                <a16:creationId xmlns:a16="http://schemas.microsoft.com/office/drawing/2014/main" id="{FEEE4A45-1F30-9786-800A-417071992B04}"/>
              </a:ext>
            </a:extLst>
          </p:cNvPr>
          <p:cNvSpPr/>
          <p:nvPr userDrawn="1"/>
        </p:nvSpPr>
        <p:spPr>
          <a:xfrm>
            <a:off x="10402911" y="1643302"/>
            <a:ext cx="3345420" cy="3368380"/>
          </a:xfrm>
          <a:prstGeom prst="ellipse">
            <a:avLst/>
          </a:prstGeom>
          <a:solidFill>
            <a:srgbClr val="F5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5E2EB"/>
              </a:solidFill>
            </a:endParaRPr>
          </a:p>
        </p:txBody>
      </p:sp>
      <p:sp>
        <p:nvSpPr>
          <p:cNvPr id="4" name="Ellips 3">
            <a:extLst>
              <a:ext uri="{FF2B5EF4-FFF2-40B4-BE49-F238E27FC236}">
                <a16:creationId xmlns:a16="http://schemas.microsoft.com/office/drawing/2014/main" id="{B19AF193-43B4-7D59-5D01-E25217F6E4FA}"/>
              </a:ext>
            </a:extLst>
          </p:cNvPr>
          <p:cNvSpPr/>
          <p:nvPr userDrawn="1"/>
        </p:nvSpPr>
        <p:spPr>
          <a:xfrm>
            <a:off x="-843569" y="5316167"/>
            <a:ext cx="3067044" cy="3067044"/>
          </a:xfrm>
          <a:prstGeom prst="ellipse">
            <a:avLst/>
          </a:prstGeom>
          <a:solidFill>
            <a:srgbClr val="F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
        <p:nvSpPr>
          <p:cNvPr id="6" name="Ellips 5">
            <a:extLst>
              <a:ext uri="{FF2B5EF4-FFF2-40B4-BE49-F238E27FC236}">
                <a16:creationId xmlns:a16="http://schemas.microsoft.com/office/drawing/2014/main" id="{B19AF193-43B4-7D59-5D01-E25217F6E4FA}"/>
              </a:ext>
            </a:extLst>
          </p:cNvPr>
          <p:cNvSpPr/>
          <p:nvPr userDrawn="1"/>
        </p:nvSpPr>
        <p:spPr>
          <a:xfrm>
            <a:off x="1194674" y="-2467892"/>
            <a:ext cx="3539575" cy="3539575"/>
          </a:xfrm>
          <a:prstGeom prst="ellipse">
            <a:avLst/>
          </a:prstGeom>
          <a:solidFill>
            <a:srgbClr val="742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
        <p:nvSpPr>
          <p:cNvPr id="7" name="Rubrik 1">
            <a:extLst>
              <a:ext uri="{FF2B5EF4-FFF2-40B4-BE49-F238E27FC236}">
                <a16:creationId xmlns:a16="http://schemas.microsoft.com/office/drawing/2014/main" id="{7D18FABF-E8BC-4C08-1925-0A973E50BEC7}"/>
              </a:ext>
            </a:extLst>
          </p:cNvPr>
          <p:cNvSpPr>
            <a:spLocks noGrp="1"/>
          </p:cNvSpPr>
          <p:nvPr>
            <p:ph type="title"/>
          </p:nvPr>
        </p:nvSpPr>
        <p:spPr>
          <a:xfrm>
            <a:off x="764770" y="2782529"/>
            <a:ext cx="10665229" cy="677965"/>
          </a:xfrm>
        </p:spPr>
        <p:txBody>
          <a:bodyPr>
            <a:normAutofit/>
          </a:bodyPr>
          <a:lstStyle>
            <a:lvl1pPr algn="l">
              <a:defRPr sz="2500"/>
            </a:lvl1pPr>
          </a:lstStyle>
          <a:p>
            <a:r>
              <a:rPr lang="sv-SE" dirty="0"/>
              <a:t>Klicka här för att ändra mall för rubrikformat</a:t>
            </a:r>
          </a:p>
        </p:txBody>
      </p:sp>
    </p:spTree>
    <p:extLst>
      <p:ext uri="{BB962C8B-B14F-4D97-AF65-F5344CB8AC3E}">
        <p14:creationId xmlns:p14="http://schemas.microsoft.com/office/powerpoint/2010/main" val="3413205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2_Bild med bildtext">
    <p:spTree>
      <p:nvGrpSpPr>
        <p:cNvPr id="1" name=""/>
        <p:cNvGrpSpPr/>
        <p:nvPr/>
      </p:nvGrpSpPr>
      <p:grpSpPr>
        <a:xfrm>
          <a:off x="0" y="0"/>
          <a:ext cx="0" cy="0"/>
          <a:chOff x="0" y="0"/>
          <a:chExt cx="0" cy="0"/>
        </a:xfrm>
      </p:grpSpPr>
      <p:sp>
        <p:nvSpPr>
          <p:cNvPr id="5" name="Rektangel med rundade hörn 4"/>
          <p:cNvSpPr/>
          <p:nvPr userDrawn="1"/>
        </p:nvSpPr>
        <p:spPr>
          <a:xfrm>
            <a:off x="422788" y="399168"/>
            <a:ext cx="11354120" cy="6059663"/>
          </a:xfrm>
          <a:prstGeom prst="roundRect">
            <a:avLst>
              <a:gd name="adj" fmla="val 6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descr="En bild som visar text&#10;&#10;Automatiskt genererad beskrivning">
            <a:extLst>
              <a:ext uri="{FF2B5EF4-FFF2-40B4-BE49-F238E27FC236}">
                <a16:creationId xmlns:a16="http://schemas.microsoft.com/office/drawing/2014/main" id="{54ED6A9A-52EA-8AFE-BB56-1455E8F33A5B}"/>
              </a:ext>
            </a:extLst>
          </p:cNvPr>
          <p:cNvPicPr>
            <a:picLocks noChangeAspect="1"/>
          </p:cNvPicPr>
          <p:nvPr userDrawn="1"/>
        </p:nvPicPr>
        <p:blipFill>
          <a:blip r:embed="rId2"/>
          <a:stretch>
            <a:fillRect/>
          </a:stretch>
        </p:blipFill>
        <p:spPr>
          <a:xfrm>
            <a:off x="9655275" y="685166"/>
            <a:ext cx="1837702" cy="916401"/>
          </a:xfrm>
          <a:prstGeom prst="rect">
            <a:avLst/>
          </a:prstGeom>
        </p:spPr>
      </p:pic>
      <p:sp>
        <p:nvSpPr>
          <p:cNvPr id="2" name="Rubrik 1">
            <a:extLst>
              <a:ext uri="{FF2B5EF4-FFF2-40B4-BE49-F238E27FC236}">
                <a16:creationId xmlns:a16="http://schemas.microsoft.com/office/drawing/2014/main" id="{AC91BC50-D0C0-F955-967F-9EABBA6BC072}"/>
              </a:ext>
            </a:extLst>
          </p:cNvPr>
          <p:cNvSpPr>
            <a:spLocks noGrp="1"/>
          </p:cNvSpPr>
          <p:nvPr>
            <p:ph type="title"/>
          </p:nvPr>
        </p:nvSpPr>
        <p:spPr>
          <a:xfrm>
            <a:off x="828000" y="864000"/>
            <a:ext cx="5307329" cy="1112284"/>
          </a:xfrm>
        </p:spPr>
        <p:txBody>
          <a:bodyPr anchor="b"/>
          <a:lstStyle>
            <a:lvl1pPr>
              <a:defRPr sz="3200">
                <a:solidFill>
                  <a:schemeClr val="tx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D8A0AFF3-D95E-5F81-B525-AA050DB7FA6E}"/>
              </a:ext>
            </a:extLst>
          </p:cNvPr>
          <p:cNvSpPr>
            <a:spLocks noGrp="1"/>
          </p:cNvSpPr>
          <p:nvPr>
            <p:ph type="pic" idx="1"/>
          </p:nvPr>
        </p:nvSpPr>
        <p:spPr>
          <a:xfrm>
            <a:off x="6552330" y="1887565"/>
            <a:ext cx="4803058" cy="397348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629961E6-87BE-6EE3-8E5D-062D09617BA4}"/>
              </a:ext>
            </a:extLst>
          </p:cNvPr>
          <p:cNvSpPr>
            <a:spLocks noGrp="1"/>
          </p:cNvSpPr>
          <p:nvPr>
            <p:ph type="body" sz="half" idx="2"/>
          </p:nvPr>
        </p:nvSpPr>
        <p:spPr>
          <a:xfrm>
            <a:off x="839788" y="2212258"/>
            <a:ext cx="5295541" cy="365673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100088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ild med bildtext">
    <p:spTree>
      <p:nvGrpSpPr>
        <p:cNvPr id="1" name=""/>
        <p:cNvGrpSpPr/>
        <p:nvPr/>
      </p:nvGrpSpPr>
      <p:grpSpPr>
        <a:xfrm>
          <a:off x="0" y="0"/>
          <a:ext cx="0" cy="0"/>
          <a:chOff x="0" y="0"/>
          <a:chExt cx="0" cy="0"/>
        </a:xfrm>
      </p:grpSpPr>
      <p:sp>
        <p:nvSpPr>
          <p:cNvPr id="5" name="Rektangel med rundade hörn 4"/>
          <p:cNvSpPr/>
          <p:nvPr userDrawn="1"/>
        </p:nvSpPr>
        <p:spPr>
          <a:xfrm>
            <a:off x="422788" y="399168"/>
            <a:ext cx="11354120" cy="6059663"/>
          </a:xfrm>
          <a:prstGeom prst="roundRect">
            <a:avLst>
              <a:gd name="adj" fmla="val 6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D8A0AFF3-D95E-5F81-B525-AA050DB7FA6E}"/>
              </a:ext>
            </a:extLst>
          </p:cNvPr>
          <p:cNvSpPr>
            <a:spLocks noGrp="1"/>
          </p:cNvSpPr>
          <p:nvPr>
            <p:ph type="pic" idx="1"/>
          </p:nvPr>
        </p:nvSpPr>
        <p:spPr>
          <a:xfrm>
            <a:off x="6542496" y="3460955"/>
            <a:ext cx="4812892" cy="2400096"/>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629961E6-87BE-6EE3-8E5D-062D09617BA4}"/>
              </a:ext>
            </a:extLst>
          </p:cNvPr>
          <p:cNvSpPr>
            <a:spLocks noGrp="1"/>
          </p:cNvSpPr>
          <p:nvPr>
            <p:ph type="body" sz="half" idx="2"/>
          </p:nvPr>
        </p:nvSpPr>
        <p:spPr>
          <a:xfrm>
            <a:off x="839787" y="864001"/>
            <a:ext cx="5285709" cy="5004987"/>
          </a:xfrm>
        </p:spPr>
        <p:txBody>
          <a:bodyPr>
            <a:normAutofit/>
          </a:bodyPr>
          <a:lstStyle>
            <a:lvl1pPr marL="0" indent="0">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7" name="Platshållare för bild 2">
            <a:extLst>
              <a:ext uri="{FF2B5EF4-FFF2-40B4-BE49-F238E27FC236}">
                <a16:creationId xmlns:a16="http://schemas.microsoft.com/office/drawing/2014/main" id="{D8A0AFF3-D95E-5F81-B525-AA050DB7FA6E}"/>
              </a:ext>
            </a:extLst>
          </p:cNvPr>
          <p:cNvSpPr>
            <a:spLocks noGrp="1"/>
          </p:cNvSpPr>
          <p:nvPr>
            <p:ph type="pic" idx="10"/>
          </p:nvPr>
        </p:nvSpPr>
        <p:spPr>
          <a:xfrm>
            <a:off x="6542495" y="864001"/>
            <a:ext cx="4812891" cy="2400096"/>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Tree>
    <p:extLst>
      <p:ext uri="{BB962C8B-B14F-4D97-AF65-F5344CB8AC3E}">
        <p14:creationId xmlns:p14="http://schemas.microsoft.com/office/powerpoint/2010/main" val="136961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3_Bild med bildtext">
    <p:bg>
      <p:bgPr>
        <a:solidFill>
          <a:srgbClr val="FDEC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91BC50-D0C0-F955-967F-9EABBA6BC072}"/>
              </a:ext>
            </a:extLst>
          </p:cNvPr>
          <p:cNvSpPr>
            <a:spLocks noGrp="1"/>
          </p:cNvSpPr>
          <p:nvPr>
            <p:ph type="title"/>
          </p:nvPr>
        </p:nvSpPr>
        <p:spPr>
          <a:xfrm>
            <a:off x="828000" y="864000"/>
            <a:ext cx="3932237" cy="1112284"/>
          </a:xfrm>
        </p:spPr>
        <p:txBody>
          <a:bodyPr anchor="b"/>
          <a:lstStyle>
            <a:lvl1pPr>
              <a:defRPr sz="3200">
                <a:solidFill>
                  <a:schemeClr val="tx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D8A0AFF3-D95E-5F81-B525-AA050DB7FA6E}"/>
              </a:ext>
            </a:extLst>
          </p:cNvPr>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629961E6-87BE-6EE3-8E5D-062D09617BA4}"/>
              </a:ext>
            </a:extLst>
          </p:cNvPr>
          <p:cNvSpPr>
            <a:spLocks noGrp="1"/>
          </p:cNvSpPr>
          <p:nvPr>
            <p:ph type="body" sz="half" idx="2"/>
          </p:nvPr>
        </p:nvSpPr>
        <p:spPr>
          <a:xfrm>
            <a:off x="839788" y="2212258"/>
            <a:ext cx="3932237" cy="3656730"/>
          </a:xfrm>
        </p:spPr>
        <p:txBody>
          <a:bodyPr>
            <a:normAutofit/>
          </a:bodyPr>
          <a:lstStyle>
            <a:lvl1pPr marL="0" indent="0" algn="l" defTabSz="914400" rtl="0" eaLnBrk="1" latinLnBrk="0" hangingPunct="1">
              <a:lnSpc>
                <a:spcPct val="90000"/>
              </a:lnSpc>
              <a:spcBef>
                <a:spcPct val="0"/>
              </a:spcBef>
              <a:buNone/>
              <a:defRPr lang="sv-SE" sz="3200" b="1" kern="1200" dirty="0">
                <a:solidFill>
                  <a:schemeClr val="tx1"/>
                </a:solidFill>
                <a:latin typeface="+mj-lt"/>
                <a:ea typeface="+mj-ea"/>
                <a:cs typeface="+mj-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Tree>
    <p:extLst>
      <p:ext uri="{BB962C8B-B14F-4D97-AF65-F5344CB8AC3E}">
        <p14:creationId xmlns:p14="http://schemas.microsoft.com/office/powerpoint/2010/main" val="4004365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om">
    <p:bg>
      <p:bgPr>
        <a:solidFill>
          <a:srgbClr val="FDEC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04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839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18FABF-E8BC-4C08-1925-0A973E50BEC7}"/>
              </a:ext>
            </a:extLst>
          </p:cNvPr>
          <p:cNvSpPr>
            <a:spLocks noGrp="1"/>
          </p:cNvSpPr>
          <p:nvPr>
            <p:ph type="title"/>
          </p:nvPr>
        </p:nvSpPr>
        <p:spPr>
          <a:xfrm>
            <a:off x="828000" y="1012723"/>
            <a:ext cx="10515600" cy="677965"/>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1603915A-B53D-4787-063B-B90F9E6FC00A}"/>
              </a:ext>
            </a:extLst>
          </p:cNvPr>
          <p:cNvSpPr>
            <a:spLocks noGrp="1"/>
          </p:cNvSpPr>
          <p:nvPr>
            <p:ph idx="1"/>
          </p:nvPr>
        </p:nvSpPr>
        <p:spPr>
          <a:xfrm>
            <a:off x="828000" y="2084439"/>
            <a:ext cx="10515600" cy="4092524"/>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7731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Tom">
    <p:bg>
      <p:bgPr>
        <a:solidFill>
          <a:srgbClr val="F5E2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29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4274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C661B3F-77AD-086F-C397-5D56241D2526}"/>
              </a:ext>
            </a:extLst>
          </p:cNvPr>
          <p:cNvSpPr>
            <a:spLocks noGrp="1"/>
          </p:cNvSpPr>
          <p:nvPr>
            <p:ph type="title"/>
          </p:nvPr>
        </p:nvSpPr>
        <p:spPr>
          <a:xfrm>
            <a:off x="838200" y="792001"/>
            <a:ext cx="10515600" cy="987638"/>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70C8E2B1-7AD2-8E63-8A45-57DC6BD399D4}"/>
              </a:ext>
            </a:extLst>
          </p:cNvPr>
          <p:cNvSpPr>
            <a:spLocks noGrp="1"/>
          </p:cNvSpPr>
          <p:nvPr>
            <p:ph type="body" idx="1"/>
          </p:nvPr>
        </p:nvSpPr>
        <p:spPr>
          <a:xfrm>
            <a:off x="838200" y="1956619"/>
            <a:ext cx="10515600" cy="4220344"/>
          </a:xfrm>
          <a:prstGeom prst="rect">
            <a:avLst/>
          </a:prstGeom>
        </p:spPr>
        <p:txBody>
          <a:bodyPr vert="horz" lIns="91440" tIns="45720" rIns="91440" bIns="45720" rtlCol="0">
            <a:normAutofit/>
          </a:bodyPr>
          <a:lstStyle/>
          <a:p>
            <a:pPr lvl="0"/>
            <a:r>
              <a:rPr lang="sv-SE" dirty="0"/>
              <a:t>Klicka här för att ändra format på </a:t>
            </a:r>
            <a:r>
              <a:rPr lang="sv-SE" dirty="0" smtClean="0"/>
              <a:t>bakgrundstexten</a:t>
            </a:r>
            <a:endParaRPr lang="sv-SE" dirty="0"/>
          </a:p>
        </p:txBody>
      </p:sp>
    </p:spTree>
    <p:extLst>
      <p:ext uri="{BB962C8B-B14F-4D97-AF65-F5344CB8AC3E}">
        <p14:creationId xmlns:p14="http://schemas.microsoft.com/office/powerpoint/2010/main" val="3520092929"/>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64" r:id="rId4"/>
    <p:sldLayoutId id="2147483663" r:id="rId5"/>
    <p:sldLayoutId id="2147483659" r:id="rId6"/>
    <p:sldLayoutId id="2147483655" r:id="rId7"/>
    <p:sldLayoutId id="2147483650" r:id="rId8"/>
    <p:sldLayoutId id="2147483665" r:id="rId9"/>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6A96"/>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236FFCF-B783-3B2C-BA88-F1EB9D6729F8}"/>
              </a:ext>
            </a:extLst>
          </p:cNvPr>
          <p:cNvPicPr>
            <a:picLocks noChangeAspect="1"/>
          </p:cNvPicPr>
          <p:nvPr/>
        </p:nvPicPr>
        <p:blipFill>
          <a:blip r:embed="rId2"/>
          <a:stretch>
            <a:fillRect/>
          </a:stretch>
        </p:blipFill>
        <p:spPr>
          <a:xfrm>
            <a:off x="469861" y="1238595"/>
            <a:ext cx="4056611" cy="4056611"/>
          </a:xfrm>
          <a:prstGeom prst="rect">
            <a:avLst/>
          </a:prstGeom>
        </p:spPr>
      </p:pic>
      <p:sp>
        <p:nvSpPr>
          <p:cNvPr id="13" name="textruta 12">
            <a:extLst>
              <a:ext uri="{FF2B5EF4-FFF2-40B4-BE49-F238E27FC236}">
                <a16:creationId xmlns:a16="http://schemas.microsoft.com/office/drawing/2014/main" id="{18F8D0C8-E5D6-13B6-C44C-3B66A8F6662B}"/>
              </a:ext>
            </a:extLst>
          </p:cNvPr>
          <p:cNvSpPr txBox="1"/>
          <p:nvPr/>
        </p:nvSpPr>
        <p:spPr>
          <a:xfrm>
            <a:off x="4971012" y="2775940"/>
            <a:ext cx="6517178" cy="830997"/>
          </a:xfrm>
          <a:prstGeom prst="rect">
            <a:avLst/>
          </a:prstGeom>
          <a:noFill/>
        </p:spPr>
        <p:txBody>
          <a:bodyPr wrap="square" rtlCol="0">
            <a:spAutoFit/>
          </a:bodyPr>
          <a:lstStyle/>
          <a:p>
            <a:r>
              <a:rPr lang="sv-SE" sz="4800" b="1" i="0" u="none" strike="noStrike" dirty="0" smtClean="0">
                <a:effectLst/>
                <a:latin typeface="Source Sans 3" panose="020B0303030403020204" pitchFamily="34" charset="0"/>
              </a:rPr>
              <a:t>Om </a:t>
            </a:r>
            <a:r>
              <a:rPr lang="sv-SE" sz="4800" b="1" dirty="0">
                <a:latin typeface="Source Sans 3" panose="020B0303030403020204" pitchFamily="34" charset="0"/>
              </a:rPr>
              <a:t>A</a:t>
            </a:r>
            <a:r>
              <a:rPr lang="sv-SE" sz="4800" b="1" i="0" u="none" strike="noStrike" dirty="0" smtClean="0">
                <a:effectLst/>
                <a:latin typeface="Source Sans 3" panose="020B0303030403020204" pitchFamily="34" charset="0"/>
              </a:rPr>
              <a:t>utism Sverige</a:t>
            </a:r>
            <a:endParaRPr lang="sv-SE" sz="4800" b="1" dirty="0">
              <a:latin typeface="Source Sans 3" panose="020B0303030403020204" pitchFamily="34" charset="0"/>
            </a:endParaRPr>
          </a:p>
        </p:txBody>
      </p:sp>
      <p:sp>
        <p:nvSpPr>
          <p:cNvPr id="16" name="textruta 15">
            <a:extLst>
              <a:ext uri="{FF2B5EF4-FFF2-40B4-BE49-F238E27FC236}">
                <a16:creationId xmlns:a16="http://schemas.microsoft.com/office/drawing/2014/main" id="{F1489ECC-E563-7948-97E4-F6F15EEAE3B7}"/>
              </a:ext>
            </a:extLst>
          </p:cNvPr>
          <p:cNvSpPr txBox="1"/>
          <p:nvPr/>
        </p:nvSpPr>
        <p:spPr>
          <a:xfrm>
            <a:off x="5029201" y="3753252"/>
            <a:ext cx="6458990" cy="492443"/>
          </a:xfrm>
          <a:prstGeom prst="rect">
            <a:avLst/>
          </a:prstGeom>
          <a:noFill/>
        </p:spPr>
        <p:txBody>
          <a:bodyPr wrap="square" rtlCol="0">
            <a:spAutoFit/>
          </a:bodyPr>
          <a:lstStyle/>
          <a:p>
            <a:r>
              <a:rPr lang="sv-SE" sz="2600" b="1" dirty="0">
                <a:latin typeface="Source Sans 3" panose="020B0503030403020204" pitchFamily="34" charset="0"/>
              </a:rPr>
              <a:t>Namn på föreläsaren</a:t>
            </a:r>
          </a:p>
        </p:txBody>
      </p:sp>
    </p:spTree>
    <p:extLst>
      <p:ext uri="{BB962C8B-B14F-4D97-AF65-F5344CB8AC3E}">
        <p14:creationId xmlns:p14="http://schemas.microsoft.com/office/powerpoint/2010/main" val="1471232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6A96"/>
        </a:solidFill>
        <a:effectLst/>
      </p:bgPr>
    </p:bg>
    <p:spTree>
      <p:nvGrpSpPr>
        <p:cNvPr id="1" name=""/>
        <p:cNvGrpSpPr/>
        <p:nvPr/>
      </p:nvGrpSpPr>
      <p:grpSpPr>
        <a:xfrm>
          <a:off x="0" y="0"/>
          <a:ext cx="0" cy="0"/>
          <a:chOff x="0" y="0"/>
          <a:chExt cx="0" cy="0"/>
        </a:xfrm>
      </p:grpSpPr>
      <p:sp>
        <p:nvSpPr>
          <p:cNvPr id="13" name="textruta 12">
            <a:extLst>
              <a:ext uri="{FF2B5EF4-FFF2-40B4-BE49-F238E27FC236}">
                <a16:creationId xmlns:a16="http://schemas.microsoft.com/office/drawing/2014/main" id="{18F8D0C8-E5D6-13B6-C44C-3B66A8F6662B}"/>
              </a:ext>
            </a:extLst>
          </p:cNvPr>
          <p:cNvSpPr txBox="1"/>
          <p:nvPr/>
        </p:nvSpPr>
        <p:spPr>
          <a:xfrm>
            <a:off x="789709" y="2271610"/>
            <a:ext cx="7780713" cy="1856919"/>
          </a:xfrm>
          <a:prstGeom prst="rect">
            <a:avLst/>
          </a:prstGeom>
          <a:noFill/>
        </p:spPr>
        <p:txBody>
          <a:bodyPr wrap="square" rtlCol="0">
            <a:spAutoFit/>
          </a:bodyPr>
          <a:lstStyle/>
          <a:p>
            <a:r>
              <a:rPr lang="sv-SE" sz="3200" b="1" dirty="0">
                <a:solidFill>
                  <a:schemeClr val="bg1"/>
                </a:solidFill>
                <a:latin typeface="Source Sans 3" panose="020B0303030403020204" pitchFamily="34" charset="0"/>
              </a:rPr>
              <a:t>Vad gör vi</a:t>
            </a:r>
            <a:r>
              <a:rPr lang="sv-SE" sz="3200" b="1" dirty="0" smtClean="0">
                <a:solidFill>
                  <a:schemeClr val="bg1"/>
                </a:solidFill>
                <a:latin typeface="Source Sans 3" panose="020B0303030403020204" pitchFamily="34" charset="0"/>
              </a:rPr>
              <a:t>?</a:t>
            </a:r>
          </a:p>
          <a:p>
            <a:endParaRPr lang="sv-SE" sz="2600" b="1" dirty="0" smtClean="0">
              <a:solidFill>
                <a:schemeClr val="bg1"/>
              </a:solidFill>
              <a:latin typeface="Source Sans 3" panose="020B0303030403020204" pitchFamily="34" charset="0"/>
            </a:endParaRPr>
          </a:p>
          <a:p>
            <a:pPr>
              <a:lnSpc>
                <a:spcPts val="3100"/>
              </a:lnSpc>
              <a:spcBef>
                <a:spcPts val="600"/>
              </a:spcBef>
            </a:pPr>
            <a:r>
              <a:rPr lang="sv-SE" sz="2400" b="1" dirty="0" smtClean="0">
                <a:solidFill>
                  <a:schemeClr val="bg1"/>
                </a:solidFill>
                <a:latin typeface="Source Sans 3" panose="020B0303030403020204" pitchFamily="34" charset="0"/>
              </a:rPr>
              <a:t>"</a:t>
            </a:r>
            <a:r>
              <a:rPr lang="sv-SE" sz="2400" b="1" dirty="0">
                <a:solidFill>
                  <a:schemeClr val="bg1"/>
                </a:solidFill>
                <a:latin typeface="Source Sans 3" panose="020B0303030403020204" pitchFamily="34" charset="0"/>
              </a:rPr>
              <a:t>Autism Sverige sprider kunskap om autism, påverkar beslutsfattare och skapar mötesplatser."</a:t>
            </a:r>
          </a:p>
        </p:txBody>
      </p:sp>
    </p:spTree>
    <p:extLst>
      <p:ext uri="{BB962C8B-B14F-4D97-AF65-F5344CB8AC3E}">
        <p14:creationId xmlns:p14="http://schemas.microsoft.com/office/powerpoint/2010/main" val="2568549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6329" y="3819972"/>
            <a:ext cx="4475732" cy="3038028"/>
          </a:xfrm>
          <a:prstGeom prst="rect">
            <a:avLst/>
          </a:prstGeom>
        </p:spPr>
      </p:pic>
      <p:sp>
        <p:nvSpPr>
          <p:cNvPr id="7" name="Ellips 6">
            <a:extLst>
              <a:ext uri="{FF2B5EF4-FFF2-40B4-BE49-F238E27FC236}">
                <a16:creationId xmlns:a16="http://schemas.microsoft.com/office/drawing/2014/main" id="{FEEE4A45-1F30-9786-800A-417071992B04}"/>
              </a:ext>
            </a:extLst>
          </p:cNvPr>
          <p:cNvSpPr/>
          <p:nvPr/>
        </p:nvSpPr>
        <p:spPr>
          <a:xfrm>
            <a:off x="-2249770" y="5035440"/>
            <a:ext cx="6461284" cy="6461284"/>
          </a:xfrm>
          <a:prstGeom prst="ellipse">
            <a:avLst/>
          </a:prstGeom>
          <a:solidFill>
            <a:srgbClr val="C76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5E2EB"/>
              </a:solidFill>
            </a:endParaRPr>
          </a:p>
        </p:txBody>
      </p:sp>
      <p:sp>
        <p:nvSpPr>
          <p:cNvPr id="8" name="Ellips 7">
            <a:extLst>
              <a:ext uri="{FF2B5EF4-FFF2-40B4-BE49-F238E27FC236}">
                <a16:creationId xmlns:a16="http://schemas.microsoft.com/office/drawing/2014/main" id="{B19AF193-43B4-7D59-5D01-E25217F6E4FA}"/>
              </a:ext>
            </a:extLst>
          </p:cNvPr>
          <p:cNvSpPr/>
          <p:nvPr/>
        </p:nvSpPr>
        <p:spPr>
          <a:xfrm>
            <a:off x="1733891" y="-2786503"/>
            <a:ext cx="3993578" cy="3958598"/>
          </a:xfrm>
          <a:prstGeom prst="ellipse">
            <a:avLst/>
          </a:prstGeom>
          <a:solidFill>
            <a:srgbClr val="F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
        <p:nvSpPr>
          <p:cNvPr id="2" name="textruta 1"/>
          <p:cNvSpPr txBox="1"/>
          <p:nvPr/>
        </p:nvSpPr>
        <p:spPr>
          <a:xfrm>
            <a:off x="788400" y="2508119"/>
            <a:ext cx="8395854" cy="1682512"/>
          </a:xfrm>
          <a:prstGeom prst="rect">
            <a:avLst/>
          </a:prstGeom>
          <a:noFill/>
        </p:spPr>
        <p:txBody>
          <a:bodyPr wrap="square" rtlCol="0">
            <a:spAutoFit/>
          </a:bodyPr>
          <a:lstStyle/>
          <a:p>
            <a:pPr>
              <a:lnSpc>
                <a:spcPts val="3100"/>
              </a:lnSpc>
              <a:spcBef>
                <a:spcPts val="600"/>
              </a:spcBef>
            </a:pPr>
            <a:r>
              <a:rPr lang="sv-SE" sz="2400" b="1" dirty="0">
                <a:solidFill>
                  <a:schemeClr val="bg1"/>
                </a:solidFill>
              </a:rPr>
              <a:t>Vi är en medlemsorganisation som består av autistiska personer, närstående och yrkesverksamma. Vi vill ha ett samhälle där alla kan delta och där alla med autism möts med respekt och har bra livskvalitet genom hela livet.</a:t>
            </a:r>
            <a:endParaRPr lang="sv-SE" sz="2400" dirty="0">
              <a:solidFill>
                <a:schemeClr val="bg1"/>
              </a:solidFill>
            </a:endParaRPr>
          </a:p>
        </p:txBody>
      </p:sp>
    </p:spTree>
    <p:extLst>
      <p:ext uri="{BB962C8B-B14F-4D97-AF65-F5344CB8AC3E}">
        <p14:creationId xmlns:p14="http://schemas.microsoft.com/office/powerpoint/2010/main" val="2401699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CEB"/>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8F8D0C8-E5D6-13B6-C44C-3B66A8F6662B}"/>
              </a:ext>
            </a:extLst>
          </p:cNvPr>
          <p:cNvSpPr txBox="1"/>
          <p:nvPr/>
        </p:nvSpPr>
        <p:spPr>
          <a:xfrm>
            <a:off x="788400" y="2379162"/>
            <a:ext cx="6969252" cy="1284967"/>
          </a:xfrm>
          <a:prstGeom prst="rect">
            <a:avLst/>
          </a:prstGeom>
          <a:noFill/>
        </p:spPr>
        <p:txBody>
          <a:bodyPr wrap="square" rtlCol="0">
            <a:spAutoFit/>
          </a:bodyPr>
          <a:lstStyle/>
          <a:p>
            <a:pPr>
              <a:lnSpc>
                <a:spcPts val="3100"/>
              </a:lnSpc>
              <a:spcBef>
                <a:spcPts val="600"/>
              </a:spcBef>
            </a:pPr>
            <a:r>
              <a:rPr lang="sv-SE" sz="2400" b="1" dirty="0"/>
              <a:t>Autism Sverige grundades den 5 juni </a:t>
            </a:r>
            <a:r>
              <a:rPr lang="sv-SE" sz="2400" b="1" dirty="0" smtClean="0"/>
              <a:t>1973.</a:t>
            </a:r>
            <a:br>
              <a:rPr lang="sv-SE" sz="2400" b="1" dirty="0" smtClean="0"/>
            </a:br>
            <a:r>
              <a:rPr lang="sv-SE" sz="2400" b="1" dirty="0" smtClean="0"/>
              <a:t>Idag </a:t>
            </a:r>
            <a:r>
              <a:rPr lang="sv-SE" sz="2400" b="1" dirty="0"/>
              <a:t>har Autism Sverige cirka 18 500 medlemmar runt om i landet.</a:t>
            </a:r>
            <a:endParaRPr lang="sv-SE" sz="2400" b="1" dirty="0">
              <a:latin typeface="Source Sans 3" panose="020B0303030403020204" pitchFamily="34" charset="0"/>
            </a:endParaRPr>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71824"/>
            <a:ext cx="12192000" cy="3186176"/>
          </a:xfrm>
          <a:prstGeom prst="rect">
            <a:avLst/>
          </a:prstGeom>
        </p:spPr>
      </p:pic>
    </p:spTree>
    <p:extLst>
      <p:ext uri="{BB962C8B-B14F-4D97-AF65-F5344CB8AC3E}">
        <p14:creationId xmlns:p14="http://schemas.microsoft.com/office/powerpoint/2010/main" val="4231822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CEB"/>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18F8D0C8-E5D6-13B6-C44C-3B66A8F6662B}"/>
              </a:ext>
            </a:extLst>
          </p:cNvPr>
          <p:cNvSpPr txBox="1"/>
          <p:nvPr/>
        </p:nvSpPr>
        <p:spPr>
          <a:xfrm>
            <a:off x="788399" y="2808447"/>
            <a:ext cx="7569020" cy="1284967"/>
          </a:xfrm>
          <a:prstGeom prst="rect">
            <a:avLst/>
          </a:prstGeom>
          <a:noFill/>
        </p:spPr>
        <p:txBody>
          <a:bodyPr wrap="square" rtlCol="0">
            <a:spAutoFit/>
          </a:bodyPr>
          <a:lstStyle/>
          <a:p>
            <a:pPr>
              <a:lnSpc>
                <a:spcPts val="3100"/>
              </a:lnSpc>
              <a:spcBef>
                <a:spcPts val="600"/>
              </a:spcBef>
            </a:pPr>
            <a:r>
              <a:rPr lang="sv-SE" sz="2400" b="1" dirty="0"/>
              <a:t>Vi har 24 distriktsföreningar </a:t>
            </a:r>
            <a:r>
              <a:rPr lang="sv-SE" sz="2400" b="1" dirty="0" smtClean="0"/>
              <a:t>där </a:t>
            </a:r>
            <a:r>
              <a:rPr lang="sv-SE" sz="2400" b="1" dirty="0"/>
              <a:t>det arrangeras föreläsningar, </a:t>
            </a:r>
            <a:r>
              <a:rPr lang="sv-SE" sz="2400" b="1" dirty="0" err="1"/>
              <a:t>badbesök</a:t>
            </a:r>
            <a:r>
              <a:rPr lang="sv-SE" sz="2400" b="1" dirty="0"/>
              <a:t>, cafékvällar, träffgrupper och läger med mera.</a:t>
            </a:r>
            <a:endParaRPr lang="sv-SE" sz="2400" b="1" dirty="0">
              <a:latin typeface="Source Sans 3" panose="020B0303030403020204" pitchFamily="34" charset="0"/>
            </a:endParaRPr>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196" y="0"/>
            <a:ext cx="3631770" cy="6858000"/>
          </a:xfrm>
          <a:prstGeom prst="rect">
            <a:avLst/>
          </a:prstGeom>
        </p:spPr>
      </p:pic>
      <p:sp>
        <p:nvSpPr>
          <p:cNvPr id="5" name="Ellips 4">
            <a:extLst>
              <a:ext uri="{FF2B5EF4-FFF2-40B4-BE49-F238E27FC236}">
                <a16:creationId xmlns:a16="http://schemas.microsoft.com/office/drawing/2014/main" id="{B19AF193-43B4-7D59-5D01-E25217F6E4FA}"/>
              </a:ext>
            </a:extLst>
          </p:cNvPr>
          <p:cNvSpPr/>
          <p:nvPr/>
        </p:nvSpPr>
        <p:spPr>
          <a:xfrm>
            <a:off x="1558378" y="5687968"/>
            <a:ext cx="4252485" cy="4252485"/>
          </a:xfrm>
          <a:prstGeom prst="ellipse">
            <a:avLst/>
          </a:prstGeom>
          <a:solidFill>
            <a:srgbClr val="742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
        <p:nvSpPr>
          <p:cNvPr id="6" name="Ellips 5">
            <a:extLst>
              <a:ext uri="{FF2B5EF4-FFF2-40B4-BE49-F238E27FC236}">
                <a16:creationId xmlns:a16="http://schemas.microsoft.com/office/drawing/2014/main" id="{B19AF193-43B4-7D59-5D01-E25217F6E4FA}"/>
              </a:ext>
            </a:extLst>
          </p:cNvPr>
          <p:cNvSpPr/>
          <p:nvPr/>
        </p:nvSpPr>
        <p:spPr>
          <a:xfrm>
            <a:off x="1558378" y="-3099721"/>
            <a:ext cx="4252485" cy="4252485"/>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Tree>
    <p:extLst>
      <p:ext uri="{BB962C8B-B14F-4D97-AF65-F5344CB8AC3E}">
        <p14:creationId xmlns:p14="http://schemas.microsoft.com/office/powerpoint/2010/main" val="18625136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619" y="1563327"/>
            <a:ext cx="5690137" cy="3793426"/>
          </a:xfrm>
          <a:prstGeom prst="rect">
            <a:avLst/>
          </a:prstGeom>
        </p:spPr>
      </p:pic>
      <p:sp>
        <p:nvSpPr>
          <p:cNvPr id="7" name="textruta 6">
            <a:extLst>
              <a:ext uri="{FF2B5EF4-FFF2-40B4-BE49-F238E27FC236}">
                <a16:creationId xmlns:a16="http://schemas.microsoft.com/office/drawing/2014/main" id="{929DF768-A69C-378B-79D5-616111433D18}"/>
              </a:ext>
            </a:extLst>
          </p:cNvPr>
          <p:cNvSpPr txBox="1"/>
          <p:nvPr/>
        </p:nvSpPr>
        <p:spPr>
          <a:xfrm>
            <a:off x="331703" y="1889366"/>
            <a:ext cx="6757354" cy="3618939"/>
          </a:xfrm>
          <a:prstGeom prst="rect">
            <a:avLst/>
          </a:prstGeom>
          <a:noFill/>
        </p:spPr>
        <p:txBody>
          <a:bodyPr wrap="square" rIns="90000" spcCol="0" rtlCol="0">
            <a:spAutoFit/>
          </a:bodyPr>
          <a:lstStyle/>
          <a:p>
            <a:pPr marL="324000">
              <a:lnSpc>
                <a:spcPts val="5040"/>
              </a:lnSpc>
              <a:spcBef>
                <a:spcPts val="600"/>
              </a:spcBef>
            </a:pPr>
            <a:r>
              <a:rPr lang="sv-SE" sz="4800" b="1" dirty="0" smtClean="0"/>
              <a:t>Som medlem får du:</a:t>
            </a:r>
          </a:p>
          <a:p>
            <a:pPr marL="669600" lvl="1" indent="-212400" defTabSz="432000">
              <a:lnSpc>
                <a:spcPts val="2070"/>
              </a:lnSpc>
              <a:spcBef>
                <a:spcPts val="550"/>
              </a:spcBef>
              <a:buFont typeface="Arial" panose="020B0604020202020204" pitchFamily="34" charset="0"/>
              <a:buChar char="•"/>
            </a:pPr>
            <a:r>
              <a:rPr lang="sv-SE" sz="1790" b="1" dirty="0" smtClean="0"/>
              <a:t>möjlighet att engagera dig på det sätt som passar just dig</a:t>
            </a:r>
            <a:endParaRPr lang="sv-SE" sz="1790" dirty="0" smtClean="0"/>
          </a:p>
          <a:p>
            <a:pPr marL="669600" lvl="1" indent="-212400" defTabSz="432000">
              <a:lnSpc>
                <a:spcPts val="2070"/>
              </a:lnSpc>
              <a:spcBef>
                <a:spcPts val="550"/>
              </a:spcBef>
              <a:buFont typeface="Arial" panose="020B0604020202020204" pitchFamily="34" charset="0"/>
              <a:buChar char="•"/>
            </a:pPr>
            <a:r>
              <a:rPr lang="sv-SE" sz="1790" b="1" dirty="0" smtClean="0"/>
              <a:t>möjlighet </a:t>
            </a:r>
            <a:r>
              <a:rPr lang="sv-SE" sz="1790" b="1" dirty="0"/>
              <a:t>att delta och bidra till de aktiviteter som ditt distrikt anordnar, till exempel föreläsningar, </a:t>
            </a:r>
            <a:r>
              <a:rPr lang="sv-SE" sz="1790" b="1" dirty="0" err="1"/>
              <a:t>badbesök</a:t>
            </a:r>
            <a:r>
              <a:rPr lang="sv-SE" sz="1790" b="1" dirty="0"/>
              <a:t>, cafékvällar, träffgrupper och läger </a:t>
            </a:r>
            <a:endParaRPr lang="sv-SE" sz="1790" dirty="0"/>
          </a:p>
          <a:p>
            <a:pPr marL="669600" lvl="1" indent="-212400" defTabSz="432000">
              <a:lnSpc>
                <a:spcPts val="2070"/>
              </a:lnSpc>
              <a:spcBef>
                <a:spcPts val="550"/>
              </a:spcBef>
              <a:buFont typeface="Arial" panose="020B0604020202020204" pitchFamily="34" charset="0"/>
              <a:buChar char="•"/>
            </a:pPr>
            <a:r>
              <a:rPr lang="sv-SE" sz="1790" b="1" dirty="0"/>
              <a:t>möjlighet att vara med och påverka vilka frågor ditt distrikt och förbundet ska driva </a:t>
            </a:r>
            <a:endParaRPr lang="sv-SE" sz="1790" dirty="0"/>
          </a:p>
          <a:p>
            <a:pPr marL="669600" lvl="1" indent="-212400" defTabSz="432000">
              <a:lnSpc>
                <a:spcPts val="2070"/>
              </a:lnSpc>
              <a:spcBef>
                <a:spcPts val="550"/>
              </a:spcBef>
              <a:buFont typeface="Arial" panose="020B0604020202020204" pitchFamily="34" charset="0"/>
              <a:buChar char="•"/>
            </a:pPr>
            <a:r>
              <a:rPr lang="sv-SE" sz="1790" b="1" dirty="0"/>
              <a:t>subventionerade priser på Autism Sveriges konferenser</a:t>
            </a:r>
            <a:endParaRPr lang="sv-SE" sz="1790" dirty="0"/>
          </a:p>
          <a:p>
            <a:pPr marL="669600" lvl="1" indent="-212400" defTabSz="432000">
              <a:lnSpc>
                <a:spcPts val="2070"/>
              </a:lnSpc>
              <a:spcBef>
                <a:spcPts val="550"/>
              </a:spcBef>
              <a:buFont typeface="Arial" panose="020B0604020202020204" pitchFamily="34" charset="0"/>
              <a:buChar char="•"/>
            </a:pPr>
            <a:r>
              <a:rPr lang="sv-SE" sz="1790" b="1" dirty="0"/>
              <a:t>Tidningen Autism som kommer med 4 nummer per år</a:t>
            </a:r>
            <a:endParaRPr lang="sv-SE" sz="1790" dirty="0"/>
          </a:p>
          <a:p>
            <a:pPr marL="669600" lvl="1" indent="-212400" defTabSz="432000">
              <a:lnSpc>
                <a:spcPts val="2070"/>
              </a:lnSpc>
              <a:spcBef>
                <a:spcPts val="550"/>
              </a:spcBef>
              <a:buFont typeface="Arial" panose="020B0604020202020204" pitchFamily="34" charset="0"/>
              <a:buChar char="•"/>
            </a:pPr>
            <a:r>
              <a:rPr lang="sv-SE" sz="1790" b="1" dirty="0"/>
              <a:t>möjlighet att teckna försäkring via UNIK Försäkring</a:t>
            </a:r>
            <a:endParaRPr lang="sv-SE" sz="1790" dirty="0"/>
          </a:p>
        </p:txBody>
      </p:sp>
      <p:sp>
        <p:nvSpPr>
          <p:cNvPr id="5" name="Ellips 4">
            <a:extLst>
              <a:ext uri="{FF2B5EF4-FFF2-40B4-BE49-F238E27FC236}">
                <a16:creationId xmlns:a16="http://schemas.microsoft.com/office/drawing/2014/main" id="{FEEE4A45-1F30-9786-800A-417071992B04}"/>
              </a:ext>
            </a:extLst>
          </p:cNvPr>
          <p:cNvSpPr/>
          <p:nvPr/>
        </p:nvSpPr>
        <p:spPr>
          <a:xfrm>
            <a:off x="9055507" y="6106022"/>
            <a:ext cx="3578537" cy="3578537"/>
          </a:xfrm>
          <a:prstGeom prst="ellipse">
            <a:avLst/>
          </a:prstGeom>
          <a:solidFill>
            <a:srgbClr val="C76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5E2EB"/>
              </a:solidFill>
            </a:endParaRPr>
          </a:p>
        </p:txBody>
      </p:sp>
      <p:sp>
        <p:nvSpPr>
          <p:cNvPr id="9" name="Ellips 8">
            <a:extLst>
              <a:ext uri="{FF2B5EF4-FFF2-40B4-BE49-F238E27FC236}">
                <a16:creationId xmlns:a16="http://schemas.microsoft.com/office/drawing/2014/main" id="{B19AF193-43B4-7D59-5D01-E25217F6E4FA}"/>
              </a:ext>
            </a:extLst>
          </p:cNvPr>
          <p:cNvSpPr/>
          <p:nvPr/>
        </p:nvSpPr>
        <p:spPr>
          <a:xfrm>
            <a:off x="-1152110" y="-1366094"/>
            <a:ext cx="2577787" cy="2555207"/>
          </a:xfrm>
          <a:prstGeom prst="ellipse">
            <a:avLst/>
          </a:prstGeom>
          <a:solidFill>
            <a:srgbClr val="F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Tree>
    <p:extLst>
      <p:ext uri="{BB962C8B-B14F-4D97-AF65-F5344CB8AC3E}">
        <p14:creationId xmlns:p14="http://schemas.microsoft.com/office/powerpoint/2010/main" val="1302681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236FFCF-B783-3B2C-BA88-F1EB9D6729F8}"/>
              </a:ext>
            </a:extLst>
          </p:cNvPr>
          <p:cNvPicPr>
            <a:picLocks noChangeAspect="1"/>
          </p:cNvPicPr>
          <p:nvPr/>
        </p:nvPicPr>
        <p:blipFill>
          <a:blip r:embed="rId2"/>
          <a:stretch>
            <a:fillRect/>
          </a:stretch>
        </p:blipFill>
        <p:spPr>
          <a:xfrm>
            <a:off x="6676103" y="1038887"/>
            <a:ext cx="5046206" cy="5046206"/>
          </a:xfrm>
          <a:prstGeom prst="rect">
            <a:avLst/>
          </a:prstGeom>
        </p:spPr>
      </p:pic>
      <p:sp>
        <p:nvSpPr>
          <p:cNvPr id="4" name="Ellips 3">
            <a:extLst>
              <a:ext uri="{FF2B5EF4-FFF2-40B4-BE49-F238E27FC236}">
                <a16:creationId xmlns:a16="http://schemas.microsoft.com/office/drawing/2014/main" id="{FEEE4A45-1F30-9786-800A-417071992B04}"/>
              </a:ext>
            </a:extLst>
          </p:cNvPr>
          <p:cNvSpPr/>
          <p:nvPr/>
        </p:nvSpPr>
        <p:spPr>
          <a:xfrm>
            <a:off x="3575024" y="5277493"/>
            <a:ext cx="4264590" cy="4264590"/>
          </a:xfrm>
          <a:prstGeom prst="ellipse">
            <a:avLst/>
          </a:prstGeom>
          <a:solidFill>
            <a:srgbClr val="C76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5E2EB"/>
              </a:solidFill>
            </a:endParaRPr>
          </a:p>
        </p:txBody>
      </p:sp>
      <p:sp>
        <p:nvSpPr>
          <p:cNvPr id="5" name="Ellips 4">
            <a:extLst>
              <a:ext uri="{FF2B5EF4-FFF2-40B4-BE49-F238E27FC236}">
                <a16:creationId xmlns:a16="http://schemas.microsoft.com/office/drawing/2014/main" id="{B19AF193-43B4-7D59-5D01-E25217F6E4FA}"/>
              </a:ext>
            </a:extLst>
          </p:cNvPr>
          <p:cNvSpPr/>
          <p:nvPr/>
        </p:nvSpPr>
        <p:spPr>
          <a:xfrm>
            <a:off x="740490" y="-3263217"/>
            <a:ext cx="5109704" cy="5109704"/>
          </a:xfrm>
          <a:prstGeom prst="ellipse">
            <a:avLst/>
          </a:prstGeom>
          <a:solidFill>
            <a:srgbClr val="F6B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6B088"/>
              </a:solidFill>
            </a:endParaRPr>
          </a:p>
        </p:txBody>
      </p:sp>
      <p:sp>
        <p:nvSpPr>
          <p:cNvPr id="6" name="textruta 5">
            <a:extLst>
              <a:ext uri="{FF2B5EF4-FFF2-40B4-BE49-F238E27FC236}">
                <a16:creationId xmlns:a16="http://schemas.microsoft.com/office/drawing/2014/main" id="{18F8D0C8-E5D6-13B6-C44C-3B66A8F6662B}"/>
              </a:ext>
            </a:extLst>
          </p:cNvPr>
          <p:cNvSpPr txBox="1"/>
          <p:nvPr/>
        </p:nvSpPr>
        <p:spPr>
          <a:xfrm>
            <a:off x="820980" y="2659559"/>
            <a:ext cx="6702254" cy="1754326"/>
          </a:xfrm>
          <a:prstGeom prst="rect">
            <a:avLst/>
          </a:prstGeom>
          <a:noFill/>
        </p:spPr>
        <p:txBody>
          <a:bodyPr wrap="square" rtlCol="0">
            <a:spAutoFit/>
          </a:bodyPr>
          <a:lstStyle/>
          <a:p>
            <a:r>
              <a:rPr lang="sv-SE" sz="5400" b="1" i="0" u="none" strike="noStrike" dirty="0">
                <a:solidFill>
                  <a:srgbClr val="74274F"/>
                </a:solidFill>
                <a:effectLst/>
                <a:latin typeface="Source Sans 3 Black" panose="020B0503030403020204" pitchFamily="34" charset="0"/>
              </a:rPr>
              <a:t>Tack </a:t>
            </a:r>
            <a:r>
              <a:rPr lang="sv-SE" sz="5400" b="1" i="0" u="none" strike="noStrike" dirty="0" smtClean="0">
                <a:solidFill>
                  <a:srgbClr val="74274F"/>
                </a:solidFill>
                <a:effectLst/>
                <a:latin typeface="Source Sans 3 Black" panose="020B0503030403020204" pitchFamily="34" charset="0"/>
              </a:rPr>
              <a:t>för att ni</a:t>
            </a:r>
          </a:p>
          <a:p>
            <a:r>
              <a:rPr lang="sv-SE" sz="5400" b="1" i="0" u="none" strike="noStrike" dirty="0" smtClean="0">
                <a:solidFill>
                  <a:srgbClr val="74274F"/>
                </a:solidFill>
                <a:effectLst/>
                <a:latin typeface="Source Sans 3 Black" panose="020B0503030403020204" pitchFamily="34" charset="0"/>
              </a:rPr>
              <a:t> </a:t>
            </a:r>
            <a:r>
              <a:rPr lang="sv-SE" sz="5400" b="1" i="0" u="none" strike="noStrike" dirty="0">
                <a:solidFill>
                  <a:srgbClr val="74274F"/>
                </a:solidFill>
                <a:effectLst/>
                <a:latin typeface="Source Sans 3 Black" panose="020B0503030403020204" pitchFamily="34" charset="0"/>
              </a:rPr>
              <a:t>lyssnat!</a:t>
            </a:r>
            <a:endParaRPr lang="sv-SE" sz="5400" b="1" dirty="0">
              <a:solidFill>
                <a:srgbClr val="74274F"/>
              </a:solidFill>
              <a:latin typeface="Source Sans 3 Black" panose="020B0503030403020204" pitchFamily="34" charset="0"/>
            </a:endParaRPr>
          </a:p>
        </p:txBody>
      </p:sp>
    </p:spTree>
    <p:extLst>
      <p:ext uri="{BB962C8B-B14F-4D97-AF65-F5344CB8AC3E}">
        <p14:creationId xmlns:p14="http://schemas.microsoft.com/office/powerpoint/2010/main" val="3154390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Anpassat 4">
      <a:dk1>
        <a:srgbClr val="74274F"/>
      </a:dk1>
      <a:lt1>
        <a:srgbClr val="FFFFFF"/>
      </a:lt1>
      <a:dk2>
        <a:srgbClr val="74274F"/>
      </a:dk2>
      <a:lt2>
        <a:srgbClr val="FDECEB"/>
      </a:lt2>
      <a:accent1>
        <a:srgbClr val="74274F"/>
      </a:accent1>
      <a:accent2>
        <a:srgbClr val="C95F96"/>
      </a:accent2>
      <a:accent3>
        <a:srgbClr val="FAA468"/>
      </a:accent3>
      <a:accent4>
        <a:srgbClr val="FEEADC"/>
      </a:accent4>
      <a:accent5>
        <a:srgbClr val="F5E2EB"/>
      </a:accent5>
      <a:accent6>
        <a:srgbClr val="EA6501"/>
      </a:accent6>
      <a:hlink>
        <a:srgbClr val="74274F"/>
      </a:hlink>
      <a:folHlink>
        <a:srgbClr val="74274F"/>
      </a:folHlink>
    </a:clrScheme>
    <a:fontScheme name="Anpassat 1">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ism Sverige PPT-mall" id="{B7CF36FB-0720-5C4F-A006-B7FD2830BDDF}" vid="{45816E2F-EA41-0E49-A7FE-7E18DF52350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10913</TotalTime>
  <Words>188</Words>
  <Application>Microsoft Office PowerPoint</Application>
  <PresentationFormat>Bredbild</PresentationFormat>
  <Paragraphs>18</Paragraphs>
  <Slides>7</Slides>
  <Notes>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7</vt:i4>
      </vt:variant>
    </vt:vector>
  </HeadingPairs>
  <TitlesOfParts>
    <vt:vector size="12" baseType="lpstr">
      <vt:lpstr>Arial</vt:lpstr>
      <vt:lpstr>Calibri</vt:lpstr>
      <vt:lpstr>Source Sans 3</vt:lpstr>
      <vt:lpstr>Source Sans 3 Black</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Linn Rivero Mildén</dc:creator>
  <cp:lastModifiedBy>Christina</cp:lastModifiedBy>
  <cp:revision>43</cp:revision>
  <dcterms:created xsi:type="dcterms:W3CDTF">2023-01-24T10:48:40Z</dcterms:created>
  <dcterms:modified xsi:type="dcterms:W3CDTF">2025-01-22T13:47:09Z</dcterms:modified>
</cp:coreProperties>
</file>